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0" r:id="rId2"/>
    <p:sldId id="266" r:id="rId3"/>
    <p:sldId id="267" r:id="rId4"/>
    <p:sldId id="279" r:id="rId5"/>
    <p:sldId id="264" r:id="rId6"/>
    <p:sldId id="268" r:id="rId7"/>
    <p:sldId id="272" r:id="rId8"/>
    <p:sldId id="271" r:id="rId9"/>
    <p:sldId id="273" r:id="rId10"/>
    <p:sldId id="270" r:id="rId11"/>
    <p:sldId id="265" r:id="rId12"/>
    <p:sldId id="263" r:id="rId13"/>
    <p:sldId id="287" r:id="rId14"/>
    <p:sldId id="281" r:id="rId15"/>
    <p:sldId id="282" r:id="rId16"/>
    <p:sldId id="283" r:id="rId17"/>
    <p:sldId id="284" r:id="rId18"/>
    <p:sldId id="288" r:id="rId19"/>
    <p:sldId id="258" r:id="rId20"/>
    <p:sldId id="260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6"/>
    <p:restoredTop sz="94674"/>
  </p:normalViewPr>
  <p:slideViewPr>
    <p:cSldViewPr snapToGrid="0" snapToObjects="1">
      <p:cViewPr>
        <p:scale>
          <a:sx n="126" d="100"/>
          <a:sy n="126" d="100"/>
        </p:scale>
        <p:origin x="70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png>
</file>

<file path=ppt/media/image22.tiff>
</file>

<file path=ppt/media/image23.png>
</file>

<file path=ppt/media/image24.tiff>
</file>

<file path=ppt/media/image25.png>
</file>

<file path=ppt/media/image26.png>
</file>

<file path=ppt/media/image27.tiff>
</file>

<file path=ppt/media/image28.tiff>
</file>

<file path=ppt/media/image29.png>
</file>

<file path=ppt/media/image290.png>
</file>

<file path=ppt/media/image3.JPG>
</file>

<file path=ppt/media/image30.png>
</file>

<file path=ppt/media/image30.tiff>
</file>

<file path=ppt/media/image31.png>
</file>

<file path=ppt/media/image31.tiff>
</file>

<file path=ppt/media/image3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6319-15B7-224A-9A2D-D9864AA54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98BE6-6559-BC4E-8F79-FE237EB5D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7F8CA-CD9B-A943-99C0-0BC2C1A3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323C0-F2B3-5242-BC96-F2F65DDA4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7CAF-5D48-CC47-9259-62D55398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73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A2CE-B1F8-324E-A152-3A41C7EC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A0296-943C-D44D-BF21-C3110FA71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E6EB1-4D96-2141-9C68-ABDC0997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17B93-B37F-E942-A022-7AC89E82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C9301-B76E-E546-82FD-E55AA1D2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8F0C6-0FB3-DD43-9114-98140589F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2A8E5-CB2B-6D4F-8369-1C6CCEEE8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EFE5E-6154-3549-8186-3BB4F9EA4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E0788-D4F2-0B41-B01D-328EF03B4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9CD52-8811-494A-A4F7-43E351B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7F13-186C-D24A-8347-461E1239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DA994-6856-6F47-8112-1A5FAA2F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A1D68-D56B-494B-9097-F3FD05EB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4842-20AE-B24F-BD96-7D4767BD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66C5-0676-8C49-AE78-56569896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3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BEAE-2F6A-9042-AE2F-8AD51BFE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E4D83-2CFB-284E-8455-4EDE97B2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14D2-DD56-A84B-AA70-59E06CDC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D7D71-2AB0-604A-9426-7ADDB898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8C45-8F4C-644D-B2EE-72E6D841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5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FB7F-9ADB-9B4C-B4D7-4DE3BFB3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5F5AE-13D0-9745-A2F2-96AA6A08A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BD76A-2C53-6D46-9FF7-F539B5D97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25218-D9BD-7740-9773-2E2364BB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D1364-7B8E-D64B-BF80-0DE78291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25791-B6B7-1147-98B2-31DEAC10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6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4DA7E-455E-C44C-ACDC-C43FFD31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EB310-AE92-2349-A652-468E828E1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40FB-E486-5E4F-A304-D7BC904C1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FC0C-3CB8-7240-849C-E907DF5B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1426E-A70A-A247-9F6D-11C260871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15F76-32FB-924B-9A15-1F7FAF6E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6A32E-4237-C14F-BF73-6052B483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7A23-F910-524D-A63E-4F6E07A0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BFBE-D29E-1C40-94E8-290AFB6C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F8189-14CE-974C-A07C-92ADF77C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76E7-EE03-644B-A376-F2B8C820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AE5D6-FE84-1848-9564-DEEA3058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8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406E8-24FF-1241-8F91-EF940DE6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72F04-E074-0747-A554-C842CD7D4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F06CC-77AB-DE4B-A30E-A9D34C83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9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1889-41CD-AA44-AAB3-D71CA932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B3BAD-A89F-E946-B1D9-05BF8793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A842F-5119-DB47-B1BA-11266693C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AD6D7-8C04-C54E-BCB8-7A77B62D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859D8-5993-EC41-AB8A-7FED6CD53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24FBD-EEA9-8141-8F8B-FC37CCB5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FCCC-A79D-1143-80F5-6483C701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44C5F-1FFB-2F4F-9307-FD3050528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12B4A1-ECBF-1246-8B34-4050B307B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F38BC-345F-3F4B-B41C-2B8370E2B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E3A45-459C-A443-A984-1C006B8C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4900D-A212-1440-BB1A-5CCC89D6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2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020F2-EFC4-704A-9BE2-049C2B4E8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25C0B-EFE9-BA47-846A-89D56277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48834-8BC6-334F-9C60-C85A92666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63E0-D5AF-514F-970A-44546E1C6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9122-DE38-5846-AEDA-5D7B22938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5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0.tiff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Relationship Id="rId9" Type="http://schemas.openxmlformats.org/officeDocument/2006/relationships/image" Target="../media/image31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63/1.4985291" TargetMode="External"/><Relationship Id="rId3" Type="http://schemas.openxmlformats.org/officeDocument/2006/relationships/hyperlink" Target="https://doi.org/10.1007/s11071-017-4009-9" TargetMode="External"/><Relationship Id="rId7" Type="http://schemas.openxmlformats.org/officeDocument/2006/relationships/hyperlink" Target="https://doi.org/10.1007/s11071-019-04917-7" TargetMode="External"/><Relationship Id="rId2" Type="http://schemas.openxmlformats.org/officeDocument/2006/relationships/hyperlink" Target="https://doi.org/10.1103/PhysRevE.97.052202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103/PhysRevE.93.052216" TargetMode="External"/><Relationship Id="rId5" Type="http://schemas.openxmlformats.org/officeDocument/2006/relationships/hyperlink" Target="https://doi.org/10.1063/1.4963013" TargetMode="External"/><Relationship Id="rId4" Type="http://schemas.openxmlformats.org/officeDocument/2006/relationships/hyperlink" Target="https://doi.org/10.1103/PhysRevE.84.03620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B131-0581-3E45-AA8A-C15F93BB6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857323"/>
            <a:ext cx="10132541" cy="4287907"/>
          </a:xfrm>
        </p:spPr>
        <p:txBody>
          <a:bodyPr>
            <a:noAutofit/>
          </a:bodyPr>
          <a:lstStyle/>
          <a:p>
            <a:pPr algn="l"/>
            <a:r>
              <a:rPr lang="en-AU" sz="3200" dirty="0"/>
              <a:t>Joint characterization of </a:t>
            </a:r>
            <a:br>
              <a:rPr lang="en-AU" sz="4400" dirty="0"/>
            </a:br>
            <a:r>
              <a:rPr lang="en-AU" sz="4400" b="1" dirty="0"/>
              <a:t>phase synchronization </a:t>
            </a:r>
            <a:br>
              <a:rPr lang="en-AU" sz="4400" dirty="0"/>
            </a:br>
            <a:r>
              <a:rPr lang="en-AU" sz="3200" dirty="0"/>
              <a:t>in networks with </a:t>
            </a:r>
            <a:br>
              <a:rPr lang="en-AU" sz="4400" dirty="0"/>
            </a:br>
            <a:r>
              <a:rPr lang="en-AU" sz="4400" b="1" dirty="0"/>
              <a:t>multivariate singular spectrum analysis</a:t>
            </a:r>
            <a:br>
              <a:rPr lang="en-AU" sz="4400"/>
            </a:br>
            <a:r>
              <a:rPr lang="en-AU" sz="3200"/>
              <a:t>and</a:t>
            </a:r>
            <a:r>
              <a:rPr lang="en-AU" sz="3200" dirty="0"/>
              <a:t>  </a:t>
            </a:r>
            <a:br>
              <a:rPr lang="en-AU" sz="4400" dirty="0"/>
            </a:br>
            <a:r>
              <a:rPr lang="en-AU" sz="4400" b="1" dirty="0"/>
              <a:t>vector field phase</a:t>
            </a:r>
            <a:br>
              <a:rPr lang="en-AU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6ACA48-4C9E-884B-9A97-31F69C9A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985" y="5409801"/>
            <a:ext cx="3468413" cy="1655762"/>
          </a:xfrm>
        </p:spPr>
        <p:txBody>
          <a:bodyPr>
            <a:normAutofit/>
          </a:bodyPr>
          <a:lstStyle/>
          <a:p>
            <a:pPr algn="l"/>
            <a:r>
              <a:rPr lang="en-US" sz="1600" dirty="0"/>
              <a:t>Leonardo </a:t>
            </a:r>
            <a:r>
              <a:rPr lang="en-US" sz="1600" dirty="0" err="1"/>
              <a:t>Portes</a:t>
            </a:r>
            <a:endParaRPr lang="en-US" sz="1600" dirty="0"/>
          </a:p>
          <a:p>
            <a:pPr algn="l"/>
            <a:r>
              <a:rPr lang="en-US" sz="1100" dirty="0"/>
              <a:t>Complex Systems Group, Dep </a:t>
            </a:r>
            <a:r>
              <a:rPr lang="en-US" sz="1100" dirty="0" err="1"/>
              <a:t>Maths</a:t>
            </a:r>
            <a:r>
              <a:rPr lang="en-US" sz="1100" dirty="0"/>
              <a:t> &amp; Stats</a:t>
            </a:r>
          </a:p>
          <a:p>
            <a:pPr algn="l"/>
            <a:r>
              <a:rPr lang="en-US" sz="1100" dirty="0"/>
              <a:t>University of Western Australia</a:t>
            </a:r>
          </a:p>
          <a:p>
            <a:pPr algn="l"/>
            <a:r>
              <a:rPr lang="en-US" sz="1000" dirty="0"/>
              <a:t>https://</a:t>
            </a:r>
            <a:r>
              <a:rPr lang="en-US" sz="1000" dirty="0" err="1"/>
              <a:t>orcid.org</a:t>
            </a:r>
            <a:r>
              <a:rPr lang="en-US" sz="1000" dirty="0"/>
              <a:t>/0000-0002-4310-2942</a:t>
            </a:r>
            <a:endParaRPr lang="en-US" sz="2000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0678CE0D-3DBE-A045-A05E-03C07A5C155F}"/>
              </a:ext>
            </a:extLst>
          </p:cNvPr>
          <p:cNvSpPr txBox="1">
            <a:spLocks/>
          </p:cNvSpPr>
          <p:nvPr/>
        </p:nvSpPr>
        <p:spPr>
          <a:xfrm>
            <a:off x="5298720" y="5435261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Leandro Freitas</a:t>
            </a:r>
          </a:p>
          <a:p>
            <a:pPr algn="l"/>
            <a:r>
              <a:rPr lang="en-US" sz="1100" dirty="0"/>
              <a:t>﻿Instituto Federal de </a:t>
            </a:r>
            <a:r>
              <a:rPr lang="en-US" sz="1100" dirty="0" err="1"/>
              <a:t>Educação</a:t>
            </a:r>
            <a:r>
              <a:rPr lang="en-US" sz="1100" dirty="0"/>
              <a:t>, </a:t>
            </a:r>
          </a:p>
          <a:p>
            <a:pPr algn="l"/>
            <a:r>
              <a:rPr lang="en-US" sz="1100" dirty="0" err="1"/>
              <a:t>Ciência</a:t>
            </a:r>
            <a:r>
              <a:rPr lang="en-US" sz="1100" dirty="0"/>
              <a:t> e </a:t>
            </a:r>
            <a:r>
              <a:rPr lang="en-US" sz="1100" dirty="0" err="1"/>
              <a:t>Tecnologia</a:t>
            </a:r>
            <a:r>
              <a:rPr lang="en-US" sz="1100" dirty="0"/>
              <a:t> de Minas Gerais (Brazil)</a:t>
            </a:r>
          </a:p>
          <a:p>
            <a:pPr algn="l"/>
            <a:r>
              <a:rPr lang="en-AU" sz="1000" dirty="0"/>
              <a:t>http://</a:t>
            </a:r>
            <a:r>
              <a:rPr lang="en-AU" sz="1000" dirty="0" err="1"/>
              <a:t>lattes.cnpq.br</a:t>
            </a:r>
            <a:r>
              <a:rPr lang="en-AU" sz="1000" dirty="0"/>
              <a:t>/2243352137634236</a:t>
            </a:r>
            <a:endParaRPr lang="en-US" sz="200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C73D784-7392-2744-A010-8C7F8CE5F64F}"/>
              </a:ext>
            </a:extLst>
          </p:cNvPr>
          <p:cNvSpPr txBox="1">
            <a:spLocks/>
          </p:cNvSpPr>
          <p:nvPr/>
        </p:nvSpPr>
        <p:spPr>
          <a:xfrm>
            <a:off x="9500159" y="5380160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Luis Aguirre</a:t>
            </a:r>
          </a:p>
          <a:p>
            <a:pPr algn="l"/>
            <a:r>
              <a:rPr lang="en-US" sz="1100" dirty="0"/>
              <a:t>﻿</a:t>
            </a:r>
            <a:r>
              <a:rPr lang="en-US" sz="1100" dirty="0" err="1"/>
              <a:t>Departamento</a:t>
            </a:r>
            <a:r>
              <a:rPr lang="en-US" sz="1100" dirty="0"/>
              <a:t> de </a:t>
            </a:r>
            <a:r>
              <a:rPr lang="en-US" sz="1100" dirty="0" err="1"/>
              <a:t>Engenharia</a:t>
            </a:r>
            <a:r>
              <a:rPr lang="en-US" sz="1100" dirty="0"/>
              <a:t> </a:t>
            </a:r>
            <a:r>
              <a:rPr lang="en-US" sz="1100" dirty="0" err="1"/>
              <a:t>Eletronica</a:t>
            </a:r>
            <a:endParaRPr lang="en-US" sz="1100" dirty="0"/>
          </a:p>
          <a:p>
            <a:pPr algn="l"/>
            <a:r>
              <a:rPr lang="en-US" sz="1100" dirty="0" err="1"/>
              <a:t>Universidade</a:t>
            </a:r>
            <a:r>
              <a:rPr lang="en-US" sz="1100" dirty="0"/>
              <a:t> Federal de Minas Gerais (Brazil)</a:t>
            </a:r>
          </a:p>
          <a:p>
            <a:pPr algn="l"/>
            <a:r>
              <a:rPr lang="en-US" sz="1000" dirty="0"/>
              <a:t>http://</a:t>
            </a:r>
            <a:r>
              <a:rPr lang="en-US" sz="1000" dirty="0" err="1"/>
              <a:t>lattes.cnpq.br</a:t>
            </a:r>
            <a:r>
              <a:rPr lang="en-US" sz="1000" dirty="0"/>
              <a:t>/6682146998710900</a:t>
            </a:r>
            <a:endParaRPr lang="en-US" sz="10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866CF-3FA7-164E-A1D4-45049D70E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886" y="5435261"/>
            <a:ext cx="1285834" cy="14227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595555-6DCC-A140-9845-DD1650AEC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4324" y="5381027"/>
            <a:ext cx="1285835" cy="14769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B2E649-FF9A-2843-BB56-89F6D887F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82614"/>
            <a:ext cx="1052985" cy="14753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8DD9544-2FFF-E849-AF94-89AC367E0CA4}"/>
              </a:ext>
            </a:extLst>
          </p:cNvPr>
          <p:cNvSpPr/>
          <p:nvPr/>
        </p:nvSpPr>
        <p:spPr>
          <a:xfrm>
            <a:off x="42459" y="100225"/>
            <a:ext cx="76370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>
                <a:solidFill>
                  <a:schemeClr val="bg1">
                    <a:lumMod val="50000"/>
                  </a:schemeClr>
                </a:solidFill>
              </a:rPr>
              <a:t>Parallel Section   |   Dynamics 1    |    Salón 1    |    14:15 – 15:45    |   Tuesday 6</a:t>
            </a:r>
          </a:p>
          <a:p>
            <a:endParaRPr lang="en-AU" dirty="0">
              <a:effectLst/>
              <a:latin typeface="Helvetica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85096B-7590-9247-903B-EA49379E4F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899" y="-235758"/>
            <a:ext cx="3266622" cy="428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27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DAAE8F-C448-DA46-975C-2B9734A19C6C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23F164-4CBD-C44D-B15F-091042BE459B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16F2CFE9-FDEF-D945-A279-5568DB8AC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53" y="1168400"/>
            <a:ext cx="3251200" cy="4521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F0E624-9434-9447-8965-1DA0B8704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573" y="1168400"/>
            <a:ext cx="2870200" cy="4521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CBFE4C4-A161-BE42-A12C-B35917430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140" y="2428657"/>
            <a:ext cx="4175507" cy="218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27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COUPLED ROSSLER OSCILLATORS</a:t>
            </a:r>
          </a:p>
        </p:txBody>
      </p:sp>
    </p:spTree>
    <p:extLst>
      <p:ext uri="{BB962C8B-B14F-4D97-AF65-F5344CB8AC3E}">
        <p14:creationId xmlns:p14="http://schemas.microsoft.com/office/powerpoint/2010/main" val="297603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7B570DF-7500-F348-8030-3E46AF7C6F3B}"/>
              </a:ext>
            </a:extLst>
          </p:cNvPr>
          <p:cNvGrpSpPr/>
          <p:nvPr/>
        </p:nvGrpSpPr>
        <p:grpSpPr>
          <a:xfrm>
            <a:off x="221939" y="4485187"/>
            <a:ext cx="3522158" cy="1879252"/>
            <a:chOff x="5263746" y="3862730"/>
            <a:chExt cx="3522158" cy="1879252"/>
          </a:xfrm>
        </p:grpSpPr>
        <p:cxnSp>
          <p:nvCxnSpPr>
            <p:cNvPr id="7" name="Conector de seta reta 42">
              <a:extLst>
                <a:ext uri="{FF2B5EF4-FFF2-40B4-BE49-F238E27FC236}">
                  <a16:creationId xmlns:a16="http://schemas.microsoft.com/office/drawing/2014/main" id="{5AE0F23D-01DD-D14C-920D-DB07AAD0A485}"/>
                </a:ext>
              </a:extLst>
            </p:cNvPr>
            <p:cNvCxnSpPr>
              <a:cxnSpLocks/>
            </p:cNvCxnSpPr>
            <p:nvPr/>
          </p:nvCxnSpPr>
          <p:spPr>
            <a:xfrm>
              <a:off x="6897497" y="4559251"/>
              <a:ext cx="685978" cy="423882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Imagem 43">
              <a:extLst>
                <a:ext uri="{FF2B5EF4-FFF2-40B4-BE49-F238E27FC236}">
                  <a16:creationId xmlns:a16="http://schemas.microsoft.com/office/drawing/2014/main" id="{64323E3E-7C7A-0745-9A07-FB244D3FA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243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746" y="3862730"/>
              <a:ext cx="1567050" cy="1120403"/>
            </a:xfrm>
            <a:prstGeom prst="rect">
              <a:avLst/>
            </a:prstGeom>
          </p:spPr>
        </p:pic>
        <p:pic>
          <p:nvPicPr>
            <p:cNvPr id="9" name="Imagem 44">
              <a:extLst>
                <a:ext uri="{FF2B5EF4-FFF2-40B4-BE49-F238E27FC236}">
                  <a16:creationId xmlns:a16="http://schemas.microsoft.com/office/drawing/2014/main" id="{E0B42663-AA79-6F45-9A8F-645F9394E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854" y="4621579"/>
              <a:ext cx="1567050" cy="1120403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8B945C-E44B-7747-A474-2B5C18BCEBEA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1DC3BE4-ECD1-2441-9947-61BF1F4004D7}"/>
              </a:ext>
            </a:extLst>
          </p:cNvPr>
          <p:cNvSpPr txBox="1"/>
          <p:nvPr/>
        </p:nvSpPr>
        <p:spPr>
          <a:xfrm>
            <a:off x="5214552" y="2914293"/>
            <a:ext cx="4930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If we decrease the coupling strength…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35823F-A67F-5142-9F44-50D897F43513}"/>
              </a:ext>
            </a:extLst>
          </p:cNvPr>
          <p:cNvSpPr txBox="1"/>
          <p:nvPr/>
        </p:nvSpPr>
        <p:spPr>
          <a:xfrm>
            <a:off x="5214552" y="3375958"/>
            <a:ext cx="7076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Who will </a:t>
            </a: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desynchronize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 first?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7B3E26A-3894-124F-8708-592AD0598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30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7AFF87B-BBBC-E84B-90A2-6B768CDC8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100152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E64AC2F-9ED4-1941-92EF-9A737D7FECC5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will!</a:t>
            </a:r>
          </a:p>
        </p:txBody>
      </p:sp>
    </p:spTree>
    <p:extLst>
      <p:ext uri="{BB962C8B-B14F-4D97-AF65-F5344CB8AC3E}">
        <p14:creationId xmlns:p14="http://schemas.microsoft.com/office/powerpoint/2010/main" val="1094428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6438EC96-FDD4-BF49-AFB7-53C643DF2444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D2D1847-8CC9-444E-8674-ACCC64913C18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16EB0BB-2B10-9B4F-8856-BC8711DC2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100152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3DABA2-1303-FD41-9F61-F8FCEF848B75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will!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81F951-8DD6-A843-81FE-289678CD2ED8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EF54E1-7DEA-8C43-88CD-E73DCEF9D4D4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</p:spTree>
    <p:extLst>
      <p:ext uri="{BB962C8B-B14F-4D97-AF65-F5344CB8AC3E}">
        <p14:creationId xmlns:p14="http://schemas.microsoft.com/office/powerpoint/2010/main" val="1575595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2947938-2B2E-2849-8505-13E3D3C29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812" y="139338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8E35429-5F8C-A344-ACA9-777063C4EE09}"/>
              </a:ext>
            </a:extLst>
          </p:cNvPr>
          <p:cNvSpPr/>
          <p:nvPr/>
        </p:nvSpPr>
        <p:spPr>
          <a:xfrm>
            <a:off x="4590096" y="4370893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3F889FFC-31DF-4A47-A720-9D45C9F1F480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5C993E-E538-E64E-A1CE-300CDDCBF0C6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8BF60E-2089-1E4D-BA21-5EE25E621C9F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671FA6-B6C9-A941-B2BD-744EB2A5555B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 will!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167D16-4C73-A349-AC38-4C65739919FB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61E8D-512B-284C-A267-F237DBED50F5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9EFA8B-DBD5-C543-9AC3-85C8020FEB05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</p:spTree>
    <p:extLst>
      <p:ext uri="{BB962C8B-B14F-4D97-AF65-F5344CB8AC3E}">
        <p14:creationId xmlns:p14="http://schemas.microsoft.com/office/powerpoint/2010/main" val="1165361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67845392-DEB6-3C4D-913E-1585BD28A7ED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1CDCD1-C5AF-F44D-BD6C-27CDE495F2F8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E355161-EC0C-7342-9CC0-81113DE42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255" y="164380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3227966-AAF9-CE47-BE51-A2F0BCC72EEC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3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(and 4-5) will!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C7A73-8172-DF47-B3E4-7D81B3860D1E}"/>
              </a:ext>
            </a:extLst>
          </p:cNvPr>
          <p:cNvSpPr/>
          <p:nvPr/>
        </p:nvSpPr>
        <p:spPr>
          <a:xfrm>
            <a:off x="4590096" y="4370893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903EA8-44C9-0D4F-A137-F3959CDFCED6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06CCEA-8829-1243-B8C4-E957EDAE5843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841C7F-32D4-BB42-B135-1430F06AB78C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819993-6BD9-D944-9450-A0C8DEA70EBD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0E2E0C-998D-144F-AA46-9E32A6606AD7}"/>
              </a:ext>
            </a:extLst>
          </p:cNvPr>
          <p:cNvSpPr/>
          <p:nvPr/>
        </p:nvSpPr>
        <p:spPr>
          <a:xfrm>
            <a:off x="42410" y="1584960"/>
            <a:ext cx="556054" cy="1844040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4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B1A979-EF61-FA4B-A5D4-BB64EE669E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6907" y="4857209"/>
            <a:ext cx="1922868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931D905-AB67-744A-A2E8-D2A6EE1DD8A6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F00F423-58E4-3C45-A62B-A2F10AA24C03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FFB0FBD-4762-D540-AE9E-C5E2C02E0907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95C6F12-F61B-284F-9BD5-0DB706A14F01}"/>
              </a:ext>
            </a:extLst>
          </p:cNvPr>
          <p:cNvSpPr/>
          <p:nvPr/>
        </p:nvSpPr>
        <p:spPr>
          <a:xfrm>
            <a:off x="17696" y="1705724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EEA0B17-AF8E-E44F-9328-33B3A4EFBCE0}"/>
              </a:ext>
            </a:extLst>
          </p:cNvPr>
          <p:cNvSpPr/>
          <p:nvPr/>
        </p:nvSpPr>
        <p:spPr>
          <a:xfrm>
            <a:off x="1153295" y="111584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933090-88EC-CD4E-867D-7D2585037148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23A0A7-409D-BA4F-92A4-EE1B07B598A3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A6253C-B642-4A49-9AA9-71EA6E4FE1EE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40A2C-9EF4-3F48-878E-808134C5C773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A774AA-7C8A-3D46-983D-153624E33F78}"/>
              </a:ext>
            </a:extLst>
          </p:cNvPr>
          <p:cNvSpPr txBox="1"/>
          <p:nvPr/>
        </p:nvSpPr>
        <p:spPr>
          <a:xfrm>
            <a:off x="1988450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</p:spTree>
    <p:extLst>
      <p:ext uri="{BB962C8B-B14F-4D97-AF65-F5344CB8AC3E}">
        <p14:creationId xmlns:p14="http://schemas.microsoft.com/office/powerpoint/2010/main" val="2657425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B1A979-EF61-FA4B-A5D4-BB64EE669E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6907" y="4857209"/>
            <a:ext cx="1922868" cy="19420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FD65D25-F851-BF49-9821-0B4E316B33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" y="4857209"/>
            <a:ext cx="1922868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B27D068-14CF-BD48-BAAF-697E38EDE388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F91EB2-805A-C64D-89E2-358E5084FEEF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47568A-7E55-5347-9C65-E87E76995FF1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8AC2776-5263-094B-8AF6-1F000098FB9F}"/>
              </a:ext>
            </a:extLst>
          </p:cNvPr>
          <p:cNvSpPr/>
          <p:nvPr/>
        </p:nvSpPr>
        <p:spPr>
          <a:xfrm>
            <a:off x="17696" y="1705724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EA98E59-38B5-0243-AA03-2A8EF319C942}"/>
              </a:ext>
            </a:extLst>
          </p:cNvPr>
          <p:cNvSpPr/>
          <p:nvPr/>
        </p:nvSpPr>
        <p:spPr>
          <a:xfrm>
            <a:off x="1153295" y="111584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0CAA1AA-CE28-734C-B9D5-9AC2CE93B7D4}"/>
              </a:ext>
            </a:extLst>
          </p:cNvPr>
          <p:cNvSpPr/>
          <p:nvPr/>
        </p:nvSpPr>
        <p:spPr>
          <a:xfrm>
            <a:off x="1153295" y="32400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2CFC8F2-0705-6D41-90E8-BE98E29816DF}"/>
              </a:ext>
            </a:extLst>
          </p:cNvPr>
          <p:cNvSpPr/>
          <p:nvPr/>
        </p:nvSpPr>
        <p:spPr>
          <a:xfrm>
            <a:off x="2582561" y="3025632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C95DB0-51F4-9643-A623-3F0E63B9E130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48CD23-8D69-2142-83CD-7078EF3FA61E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36D7F-5478-924D-A1C6-3D60A3FCC5AF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8BCAD7-DB7B-AD4F-BBC0-6EF29CE2B05C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4575-938E-0E43-A24B-292E5AD3CD1E}"/>
              </a:ext>
            </a:extLst>
          </p:cNvPr>
          <p:cNvSpPr txBox="1"/>
          <p:nvPr/>
        </p:nvSpPr>
        <p:spPr>
          <a:xfrm>
            <a:off x="1988450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41DDE6-BCDB-734B-9FF6-72608C4333E8}"/>
              </a:ext>
            </a:extLst>
          </p:cNvPr>
          <p:cNvSpPr txBox="1"/>
          <p:nvPr/>
        </p:nvSpPr>
        <p:spPr>
          <a:xfrm>
            <a:off x="-13789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</a:t>
            </a:r>
            <a:r>
              <a:rPr lang="en-US" dirty="0">
                <a:solidFill>
                  <a:srgbClr val="C00000"/>
                </a:solidFill>
              </a:rPr>
              <a:t>6</a:t>
            </a:r>
            <a:r>
              <a:rPr lang="en-US" dirty="0"/>
              <a:t>    7</a:t>
            </a:r>
          </a:p>
        </p:txBody>
      </p:sp>
    </p:spTree>
    <p:extLst>
      <p:ext uri="{BB962C8B-B14F-4D97-AF65-F5344CB8AC3E}">
        <p14:creationId xmlns:p14="http://schemas.microsoft.com/office/powerpoint/2010/main" val="393307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DC3CD2-3A21-174F-A956-6FF701F23DDE}"/>
              </a:ext>
            </a:extLst>
          </p:cNvPr>
          <p:cNvSpPr/>
          <p:nvPr/>
        </p:nvSpPr>
        <p:spPr>
          <a:xfrm>
            <a:off x="10514" y="0"/>
            <a:ext cx="12181486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5ECDF-2E4A-3F4B-9A86-F3227909DC33}"/>
              </a:ext>
            </a:extLst>
          </p:cNvPr>
          <p:cNvSpPr txBox="1"/>
          <p:nvPr/>
        </p:nvSpPr>
        <p:spPr>
          <a:xfrm>
            <a:off x="10514" y="742430"/>
            <a:ext cx="1218148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600" dirty="0">
              <a:effectLst/>
            </a:endParaRPr>
          </a:p>
          <a:p>
            <a:r>
              <a:rPr lang="en-AU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SYNC QUALITY ASSESMENT</a:t>
            </a:r>
          </a:p>
          <a:p>
            <a:pPr lvl="1"/>
            <a:r>
              <a:rPr lang="en-AU" sz="1600" dirty="0">
                <a:effectLst/>
              </a:rPr>
              <a:t>Freitas, L., Torres, L. A. B., &amp; Aguirre, L. A. (2018). Phase definition to assess synchronization quality of nonlinear oscillators.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97</a:t>
            </a:r>
            <a:r>
              <a:rPr lang="en-AU" sz="1600" dirty="0">
                <a:effectLst/>
              </a:rPr>
              <a:t>(5), 052202. </a:t>
            </a:r>
            <a:r>
              <a:rPr lang="en-AU" sz="1600" dirty="0">
                <a:effectLst/>
                <a:hlinkClick r:id="rId2"/>
              </a:rPr>
              <a:t>https://doi.org/10.1103/PhysRevE.97.052202</a:t>
            </a:r>
            <a:endParaRPr lang="en-AU" sz="1600" dirty="0"/>
          </a:p>
          <a:p>
            <a:pPr lvl="1"/>
            <a:r>
              <a:rPr lang="en-AU" sz="1600" dirty="0">
                <a:effectLst/>
              </a:rPr>
              <a:t>Aguirre, L. A., &amp; Freitas, L. (2017). Control and observability aspects of phase synchronization. </a:t>
            </a:r>
            <a:r>
              <a:rPr lang="en-AU" sz="1600" i="1" dirty="0">
                <a:effectLst/>
              </a:rPr>
              <a:t>Nonlinear Dynamics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91</a:t>
            </a:r>
            <a:r>
              <a:rPr lang="en-AU" sz="1600" dirty="0">
                <a:effectLst/>
              </a:rPr>
              <a:t>(4), 1–15. </a:t>
            </a:r>
            <a:r>
              <a:rPr lang="en-AU" sz="1600" dirty="0">
                <a:effectLst/>
                <a:hlinkClick r:id="rId3"/>
              </a:rPr>
              <a:t>https://doi.org/10.1007/s11071-017-4009-9</a:t>
            </a:r>
            <a:r>
              <a:rPr lang="en-AU" sz="1600" dirty="0">
                <a:effectLst/>
              </a:rPr>
              <a:t> </a:t>
            </a:r>
          </a:p>
          <a:p>
            <a:endParaRPr lang="en-AU" sz="1600" dirty="0"/>
          </a:p>
          <a:p>
            <a:endParaRPr lang="en-AU" sz="1600" dirty="0"/>
          </a:p>
          <a:p>
            <a:r>
              <a:rPr lang="en-AU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Varimax + MSSA FOR PHASE SYNC CHARACTERIZATION</a:t>
            </a:r>
            <a:endParaRPr lang="en-AU" sz="1600" dirty="0"/>
          </a:p>
          <a:p>
            <a:pPr lvl="1"/>
            <a:r>
              <a:rPr lang="en-AU" sz="1600" dirty="0" err="1">
                <a:effectLst/>
              </a:rPr>
              <a:t>Groth</a:t>
            </a:r>
            <a:r>
              <a:rPr lang="en-AU" sz="1600" dirty="0">
                <a:effectLst/>
              </a:rPr>
              <a:t>, A., &amp; </a:t>
            </a:r>
            <a:r>
              <a:rPr lang="en-AU" sz="1600" dirty="0" err="1">
                <a:effectLst/>
              </a:rPr>
              <a:t>Ghil</a:t>
            </a:r>
            <a:r>
              <a:rPr lang="en-AU" sz="1600" dirty="0">
                <a:effectLst/>
              </a:rPr>
              <a:t>, M. (2011). Multivariate singular spectrum analysis and the road to phase synchronization.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84</a:t>
            </a:r>
            <a:r>
              <a:rPr lang="en-AU" sz="1600" dirty="0">
                <a:effectLst/>
              </a:rPr>
              <a:t>(3), 036206. </a:t>
            </a:r>
            <a:r>
              <a:rPr lang="en-AU" sz="1600" dirty="0">
                <a:effectLst/>
                <a:hlinkClick r:id="rId4"/>
              </a:rPr>
              <a:t>https://doi.org/10.1103/PhysRevE.84.036206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/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(2016). Enhancing multivariate singular spectrum analysis for phase synchronization: The role of observability. </a:t>
            </a:r>
            <a:r>
              <a:rPr lang="en-AU" sz="1600" i="1" dirty="0">
                <a:effectLst/>
              </a:rPr>
              <a:t>Chaos: An Interdisciplinary Journal of Nonlinear Science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26</a:t>
            </a:r>
            <a:r>
              <a:rPr lang="en-AU" sz="1600" dirty="0">
                <a:effectLst/>
              </a:rPr>
              <a:t>(9), 093112. </a:t>
            </a:r>
            <a:r>
              <a:rPr lang="en-AU" sz="1600" dirty="0">
                <a:effectLst/>
                <a:hlinkClick r:id="rId5"/>
              </a:rPr>
              <a:t>https://doi.org/10.1063/1.4963013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Aguirre, L. A., \bf </a:t>
            </a:r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(2016). Matrix formulation and singular-value decomposition algorithm for structured varimax rotation in multivariate singular spectrum analysis.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93</a:t>
            </a:r>
            <a:r>
              <a:rPr lang="en-AU" sz="1600" dirty="0">
                <a:effectLst/>
              </a:rPr>
              <a:t>(5), 052216. </a:t>
            </a:r>
            <a:r>
              <a:rPr lang="en-AU" sz="1600" dirty="0">
                <a:effectLst/>
                <a:hlinkClick r:id="rId6"/>
              </a:rPr>
              <a:t>https://doi.org/10.1103/PhysRevE.93.052216</a:t>
            </a:r>
            <a:endParaRPr lang="en-AU" sz="1600" dirty="0">
              <a:effectLst/>
            </a:endParaRP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(2019). Impact of mixed measurements in detecting phase synchronization in networks using multivariate singular spectrum analysis. </a:t>
            </a:r>
            <a:r>
              <a:rPr lang="en-AU" sz="1600" i="1" dirty="0">
                <a:effectLst/>
              </a:rPr>
              <a:t>Nonlinear Dynamics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96</a:t>
            </a:r>
            <a:r>
              <a:rPr lang="en-AU" sz="1600" dirty="0">
                <a:effectLst/>
              </a:rPr>
              <a:t>(3), 2197–2209. </a:t>
            </a:r>
            <a:r>
              <a:rPr lang="en-AU" sz="1600" dirty="0">
                <a:effectLst/>
                <a:hlinkClick r:id="rId7"/>
              </a:rPr>
              <a:t>https://doi.org/10.1007/s11071-019-04917-7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>
                <a:effectLst/>
              </a:rPr>
              <a:t>Aguirre, L. A., </a:t>
            </a:r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</a:t>
            </a:r>
            <a:r>
              <a:rPr lang="en-AU" sz="1600" dirty="0" err="1">
                <a:effectLst/>
              </a:rPr>
              <a:t>Letellier</a:t>
            </a:r>
            <a:r>
              <a:rPr lang="en-AU" sz="1600" dirty="0">
                <a:effectLst/>
              </a:rPr>
              <a:t>, C. (2017). Observability and synchronization of neuron models. </a:t>
            </a:r>
            <a:r>
              <a:rPr lang="en-AU" sz="1600" i="1" dirty="0">
                <a:effectLst/>
              </a:rPr>
              <a:t>Chaos: An Interdisciplinary Journal of Nonlinear Science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27</a:t>
            </a:r>
            <a:r>
              <a:rPr lang="en-AU" sz="1600" dirty="0">
                <a:effectLst/>
              </a:rPr>
              <a:t>(10), 103103. </a:t>
            </a:r>
            <a:r>
              <a:rPr lang="en-AU" sz="1600" dirty="0">
                <a:effectLst/>
                <a:hlinkClick r:id="rId8"/>
              </a:rPr>
              <a:t>https://doi.org/10.1063/1.4985291</a:t>
            </a:r>
            <a:r>
              <a:rPr lang="en-AU" sz="1600" dirty="0">
                <a:effectLst/>
              </a:rPr>
              <a:t> </a:t>
            </a:r>
          </a:p>
          <a:p>
            <a:endParaRPr lang="en-AU" sz="1600" dirty="0">
              <a:effectLst/>
            </a:endParaRPr>
          </a:p>
          <a:p>
            <a:endParaRPr lang="en-AU" sz="1600" dirty="0">
              <a:effectLst/>
            </a:endParaRPr>
          </a:p>
          <a:p>
            <a:endParaRPr lang="en-AU" sz="1600" dirty="0"/>
          </a:p>
          <a:p>
            <a:endParaRPr lang="en-AU" sz="1600" dirty="0">
              <a:effectLst/>
            </a:endParaRPr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4FB1CD-1B36-8241-A632-E6D766200A20}"/>
              </a:ext>
            </a:extLst>
          </p:cNvPr>
          <p:cNvSpPr txBox="1"/>
          <p:nvPr/>
        </p:nvSpPr>
        <p:spPr>
          <a:xfrm>
            <a:off x="104535" y="0"/>
            <a:ext cx="2315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086460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76" y="76645"/>
            <a:ext cx="5068614" cy="701122"/>
          </a:xfrm>
        </p:spPr>
        <p:txBody>
          <a:bodyPr>
            <a:normAutofit/>
          </a:bodyPr>
          <a:lstStyle/>
          <a:p>
            <a:r>
              <a:rPr lang="en-US" b="1" dirty="0"/>
              <a:t>SUMARY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312681" y="1530236"/>
            <a:ext cx="11059511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GOAL</a:t>
            </a:r>
          </a:p>
          <a:p>
            <a:endParaRPr lang="en-US" sz="2400" dirty="0"/>
          </a:p>
          <a:p>
            <a:r>
              <a:rPr lang="en-US" sz="2400" dirty="0"/>
              <a:t>ASSESMENT TOOLS</a:t>
            </a:r>
          </a:p>
          <a:p>
            <a:pPr lvl="1"/>
            <a:r>
              <a:rPr lang="en-US" dirty="0"/>
              <a:t>VECTOR FIELD PHASE (VFP)   |    SYNC QUALITY</a:t>
            </a:r>
          </a:p>
          <a:p>
            <a:pPr lvl="1"/>
            <a:r>
              <a:rPr lang="en-US" dirty="0"/>
              <a:t>VARIMAX + MULTIVARIATE SINGULAR SPECTRUM ANALYSIS</a:t>
            </a:r>
          </a:p>
          <a:p>
            <a:endParaRPr lang="en-US" sz="2400" dirty="0"/>
          </a:p>
          <a:p>
            <a:r>
              <a:rPr lang="en-US" sz="2400" dirty="0"/>
              <a:t>EXAMPLE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7919EB-6BC4-FA42-8F10-9280CB17A1DE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99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A2245B-8DE7-6F4F-B1F4-F25E8E85F5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9960" y="1048856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000" dirty="0"/>
                  <a:t>For a trajectory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en-US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the </a:t>
                </a:r>
                <a:r>
                  <a:rPr lang="en-US" sz="2000" i="1" dirty="0"/>
                  <a:t>Vector Field Phase</a:t>
                </a:r>
                <a:r>
                  <a:rPr lang="en-US" sz="2000" dirty="0"/>
                  <a:t> (VFP) is given by: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pt-BR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pt-BR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000" dirty="0"/>
                  <a:t> is a positive function.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A2245B-8DE7-6F4F-B1F4-F25E8E85F5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9960" y="1048856"/>
                <a:ext cx="10515600" cy="4351338"/>
              </a:xfrm>
              <a:blipFill>
                <a:blip r:embed="rId2"/>
                <a:stretch>
                  <a:fillRect l="-6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ângulo 8">
                <a:extLst>
                  <a:ext uri="{FF2B5EF4-FFF2-40B4-BE49-F238E27FC236}">
                    <a16:creationId xmlns:a16="http://schemas.microsoft.com/office/drawing/2014/main" id="{043617BE-2EC0-7A46-9EF4-F43FB5C3A51F}"/>
                  </a:ext>
                </a:extLst>
              </p:cNvPr>
              <p:cNvSpPr/>
              <p:nvPr/>
            </p:nvSpPr>
            <p:spPr>
              <a:xfrm>
                <a:off x="1967528" y="2289800"/>
                <a:ext cx="7080463" cy="11654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pt-BR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pt-BR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supHide m:val="on"/>
                          <m:ctrlP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3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d>
                            <m:dPr>
                              <m:ctrlPr>
                                <a:rPr lang="pt-B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3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pt-BR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pt-BR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tângulo 8">
                <a:extLst>
                  <a:ext uri="{FF2B5EF4-FFF2-40B4-BE49-F238E27FC236}">
                    <a16:creationId xmlns:a16="http://schemas.microsoft.com/office/drawing/2014/main" id="{043617BE-2EC0-7A46-9EF4-F43FB5C3A5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7528" y="2289800"/>
                <a:ext cx="7080463" cy="1165447"/>
              </a:xfrm>
              <a:prstGeom prst="rect">
                <a:avLst/>
              </a:prstGeom>
              <a:blipFill>
                <a:blip r:embed="rId3"/>
                <a:stretch>
                  <a:fillRect t="-178261" b="-2478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upo 14">
            <a:extLst>
              <a:ext uri="{FF2B5EF4-FFF2-40B4-BE49-F238E27FC236}">
                <a16:creationId xmlns:a16="http://schemas.microsoft.com/office/drawing/2014/main" id="{3BF98471-0A57-B143-8D04-9E3B4B7FE11F}"/>
              </a:ext>
            </a:extLst>
          </p:cNvPr>
          <p:cNvGrpSpPr/>
          <p:nvPr/>
        </p:nvGrpSpPr>
        <p:grpSpPr>
          <a:xfrm>
            <a:off x="7711477" y="3790973"/>
            <a:ext cx="2887291" cy="1609221"/>
            <a:chOff x="4715558" y="4844741"/>
            <a:chExt cx="2887291" cy="160922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tângulo 6">
                  <a:extLst>
                    <a:ext uri="{FF2B5EF4-FFF2-40B4-BE49-F238E27FC236}">
                      <a16:creationId xmlns:a16="http://schemas.microsoft.com/office/drawing/2014/main" id="{D4572832-7F01-0747-B09D-A89C6EB881F0}"/>
                    </a:ext>
                  </a:extLst>
                </p:cNvPr>
                <p:cNvSpPr/>
                <p:nvPr/>
              </p:nvSpPr>
              <p:spPr>
                <a:xfrm>
                  <a:off x="4715558" y="4844741"/>
                  <a:ext cx="2760884" cy="97731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pt-BR" sz="28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pt-BR" sz="28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28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pt-BR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ℓ </m:t>
                            </m:r>
                            <m:d>
                              <m:dPr>
                                <m:begChr m:val="‖"/>
                                <m:endChr m:val="‖"/>
                                <m:ctrlPr>
                                  <a:rPr lang="pt-BR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pt-BR" sz="2800" b="1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𝒇</m:t>
                                </m:r>
                                <m:d>
                                  <m:dPr>
                                    <m:ctrlPr>
                                      <a:rPr lang="pt-BR" sz="2800" i="1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pt-BR" sz="2800" i="1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pt-BR" sz="2800" i="1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den>
                        </m:f>
                      </m:oMath>
                    </m:oMathPara>
                  </a14:m>
                  <a:endParaRPr lang="pt-B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5" name="Retângulo 6">
                  <a:extLst>
                    <a:ext uri="{FF2B5EF4-FFF2-40B4-BE49-F238E27FC236}">
                      <a16:creationId xmlns:a16="http://schemas.microsoft.com/office/drawing/2014/main" id="{D4572832-7F01-0747-B09D-A89C6EB881F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5558" y="4844741"/>
                  <a:ext cx="2760884" cy="977319"/>
                </a:xfrm>
                <a:prstGeom prst="rect">
                  <a:avLst/>
                </a:prstGeom>
                <a:blipFill>
                  <a:blip r:embed="rId4"/>
                  <a:stretch>
                    <a:fillRect b="-129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6" name="Grupo 13">
              <a:extLst>
                <a:ext uri="{FF2B5EF4-FFF2-40B4-BE49-F238E27FC236}">
                  <a16:creationId xmlns:a16="http://schemas.microsoft.com/office/drawing/2014/main" id="{5B0B91C3-D45C-0743-BA66-F220264A1861}"/>
                </a:ext>
              </a:extLst>
            </p:cNvPr>
            <p:cNvGrpSpPr/>
            <p:nvPr/>
          </p:nvGrpSpPr>
          <p:grpSpPr>
            <a:xfrm>
              <a:off x="6096000" y="5900672"/>
              <a:ext cx="1506849" cy="553290"/>
              <a:chOff x="6096000" y="5900672"/>
              <a:chExt cx="1506849" cy="553290"/>
            </a:xfrm>
          </p:grpSpPr>
          <p:sp>
            <p:nvSpPr>
              <p:cNvPr id="7" name="CaixaDeTexto 3">
                <a:extLst>
                  <a:ext uri="{FF2B5EF4-FFF2-40B4-BE49-F238E27FC236}">
                    <a16:creationId xmlns:a16="http://schemas.microsoft.com/office/drawing/2014/main" id="{4AB9C343-5E15-0F43-A59C-A7A571307594}"/>
                  </a:ext>
                </a:extLst>
              </p:cNvPr>
              <p:cNvSpPr txBox="1"/>
              <p:nvPr/>
            </p:nvSpPr>
            <p:spPr>
              <a:xfrm>
                <a:off x="6597446" y="6176963"/>
                <a:ext cx="8197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Arc length</a:t>
                </a:r>
              </a:p>
            </p:txBody>
          </p:sp>
          <p:cxnSp>
            <p:nvCxnSpPr>
              <p:cNvPr id="8" name="Conector reto 9">
                <a:extLst>
                  <a:ext uri="{FF2B5EF4-FFF2-40B4-BE49-F238E27FC236}">
                    <a16:creationId xmlns:a16="http://schemas.microsoft.com/office/drawing/2014/main" id="{57348641-625F-5D49-B198-376B0236D930}"/>
                  </a:ext>
                </a:extLst>
              </p:cNvPr>
              <p:cNvCxnSpPr/>
              <p:nvPr/>
            </p:nvCxnSpPr>
            <p:spPr>
              <a:xfrm>
                <a:off x="6096000" y="5900672"/>
                <a:ext cx="530942" cy="55258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to 10">
                <a:extLst>
                  <a:ext uri="{FF2B5EF4-FFF2-40B4-BE49-F238E27FC236}">
                    <a16:creationId xmlns:a16="http://schemas.microsoft.com/office/drawing/2014/main" id="{30836162-CA49-8845-8035-D9CE70846B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26942" y="6453253"/>
                <a:ext cx="9759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A7BE037F-A028-7448-9683-9FDA430AA25A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AC4562-A79A-574C-A88C-284997F4FAB0}"/>
              </a:ext>
            </a:extLst>
          </p:cNvPr>
          <p:cNvSpPr/>
          <p:nvPr/>
        </p:nvSpPr>
        <p:spPr>
          <a:xfrm>
            <a:off x="0" y="6334780"/>
            <a:ext cx="12192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4337A-5D3E-4E49-9A12-5C00A84A4C11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52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76D4AA-9B66-0D4A-9BED-8EC4BCF3C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300" y="2498396"/>
            <a:ext cx="8407400" cy="2870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58A528-8172-E749-80DB-7B0AA9215478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1FAA75-6AB3-6F48-8E95-FFBE21C0C124}"/>
              </a:ext>
            </a:extLst>
          </p:cNvPr>
          <p:cNvSpPr/>
          <p:nvPr/>
        </p:nvSpPr>
        <p:spPr>
          <a:xfrm>
            <a:off x="0" y="5849995"/>
            <a:ext cx="12192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 err="1"/>
              <a:t>Groth</a:t>
            </a:r>
            <a:r>
              <a:rPr lang="en-AU" sz="1400" dirty="0"/>
              <a:t>, A., &amp; </a:t>
            </a:r>
            <a:r>
              <a:rPr lang="en-AU" sz="1400" dirty="0" err="1"/>
              <a:t>Ghil</a:t>
            </a:r>
            <a:r>
              <a:rPr lang="en-AU" sz="1400" dirty="0"/>
              <a:t>, M. (2011). </a:t>
            </a:r>
            <a:r>
              <a:rPr lang="en-AU" sz="1400" b="1" dirty="0"/>
              <a:t>Multivariate singular spectrum analysis and the road to phase synchronization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84</a:t>
            </a:r>
            <a:r>
              <a:rPr lang="en-AU" sz="1400" dirty="0"/>
              <a:t>(3), 036206.</a:t>
            </a:r>
          </a:p>
          <a:p>
            <a:endParaRPr lang="en-AU" sz="1400" dirty="0"/>
          </a:p>
          <a:p>
            <a:r>
              <a:rPr lang="en-AU" sz="1400" dirty="0" err="1"/>
              <a:t>Portes</a:t>
            </a:r>
            <a:r>
              <a:rPr lang="en-AU" sz="1400" dirty="0"/>
              <a:t>, L. L., &amp; Aguirre, L. A. (2016). </a:t>
            </a:r>
            <a:r>
              <a:rPr lang="en-AU" sz="1400" b="1" dirty="0"/>
              <a:t>Enhancing multivariate singular spectrum analysis for phase synchronization: The role of observability</a:t>
            </a:r>
            <a:r>
              <a:rPr lang="en-AU" sz="1400" dirty="0"/>
              <a:t>. </a:t>
            </a:r>
            <a:r>
              <a:rPr lang="en-AU" sz="1400" i="1" dirty="0"/>
              <a:t>Chaos: An Interdisciplinary Journal of Nonlinear Science</a:t>
            </a:r>
            <a:r>
              <a:rPr lang="en-AU" sz="1400" dirty="0"/>
              <a:t>, </a:t>
            </a:r>
            <a:r>
              <a:rPr lang="en-AU" sz="1400" i="1" dirty="0"/>
              <a:t>26</a:t>
            </a:r>
            <a:r>
              <a:rPr lang="en-AU" sz="1400" dirty="0"/>
              <a:t>(9), 093112</a:t>
            </a:r>
          </a:p>
          <a:p>
            <a:endParaRPr lang="en-AU" sz="1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EAECD3C-2299-2444-A8BF-E0A507281DE6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27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THE GOAL</a:t>
            </a:r>
          </a:p>
        </p:txBody>
      </p:sp>
    </p:spTree>
    <p:extLst>
      <p:ext uri="{BB962C8B-B14F-4D97-AF65-F5344CB8AC3E}">
        <p14:creationId xmlns:p14="http://schemas.microsoft.com/office/powerpoint/2010/main" val="389037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238799-7DDA-954E-AF52-0277D3047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67773"/>
            <a:ext cx="4600377" cy="307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7B570DF-7500-F348-8030-3E46AF7C6F3B}"/>
              </a:ext>
            </a:extLst>
          </p:cNvPr>
          <p:cNvGrpSpPr/>
          <p:nvPr/>
        </p:nvGrpSpPr>
        <p:grpSpPr>
          <a:xfrm>
            <a:off x="528977" y="1036578"/>
            <a:ext cx="3522158" cy="1879252"/>
            <a:chOff x="5263746" y="3862730"/>
            <a:chExt cx="3522158" cy="1879252"/>
          </a:xfrm>
        </p:grpSpPr>
        <p:cxnSp>
          <p:nvCxnSpPr>
            <p:cNvPr id="7" name="Conector de seta reta 42">
              <a:extLst>
                <a:ext uri="{FF2B5EF4-FFF2-40B4-BE49-F238E27FC236}">
                  <a16:creationId xmlns:a16="http://schemas.microsoft.com/office/drawing/2014/main" id="{5AE0F23D-01DD-D14C-920D-DB07AAD0A485}"/>
                </a:ext>
              </a:extLst>
            </p:cNvPr>
            <p:cNvCxnSpPr>
              <a:cxnSpLocks/>
            </p:cNvCxnSpPr>
            <p:nvPr/>
          </p:nvCxnSpPr>
          <p:spPr>
            <a:xfrm>
              <a:off x="6897497" y="4559251"/>
              <a:ext cx="685978" cy="423882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Imagem 43">
              <a:extLst>
                <a:ext uri="{FF2B5EF4-FFF2-40B4-BE49-F238E27FC236}">
                  <a16:creationId xmlns:a16="http://schemas.microsoft.com/office/drawing/2014/main" id="{64323E3E-7C7A-0745-9A07-FB244D3FA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43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746" y="3862730"/>
              <a:ext cx="1567050" cy="1120403"/>
            </a:xfrm>
            <a:prstGeom prst="rect">
              <a:avLst/>
            </a:prstGeom>
          </p:spPr>
        </p:pic>
        <p:pic>
          <p:nvPicPr>
            <p:cNvPr id="9" name="Imagem 44">
              <a:extLst>
                <a:ext uri="{FF2B5EF4-FFF2-40B4-BE49-F238E27FC236}">
                  <a16:creationId xmlns:a16="http://schemas.microsoft.com/office/drawing/2014/main" id="{E0B42663-AA79-6F45-9A8F-645F9394E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854" y="4621579"/>
              <a:ext cx="1567050" cy="1120403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8B945C-E44B-7747-A474-2B5C18BCEBEA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ABC0F22-6733-BE4A-99D2-242A8511F3EE}"/>
              </a:ext>
            </a:extLst>
          </p:cNvPr>
          <p:cNvSpPr txBox="1"/>
          <p:nvPr/>
        </p:nvSpPr>
        <p:spPr>
          <a:xfrm>
            <a:off x="5214552" y="2914293"/>
            <a:ext cx="4930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If we decrease the coupling strength…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E23C4D-7759-0545-9030-5A50FDF25ED7}"/>
              </a:ext>
            </a:extLst>
          </p:cNvPr>
          <p:cNvSpPr txBox="1"/>
          <p:nvPr/>
        </p:nvSpPr>
        <p:spPr>
          <a:xfrm>
            <a:off x="5214552" y="3375958"/>
            <a:ext cx="7076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Who will </a:t>
            </a: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desynchronize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 first?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B51F08-1086-6B46-A503-C9FD1F00BE24}"/>
              </a:ext>
            </a:extLst>
          </p:cNvPr>
          <p:cNvSpPr/>
          <p:nvPr/>
        </p:nvSpPr>
        <p:spPr>
          <a:xfrm>
            <a:off x="0" y="143781"/>
            <a:ext cx="16585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THE GOAL</a:t>
            </a:r>
          </a:p>
        </p:txBody>
      </p:sp>
    </p:spTree>
    <p:extLst>
      <p:ext uri="{BB962C8B-B14F-4D97-AF65-F5344CB8AC3E}">
        <p14:creationId xmlns:p14="http://schemas.microsoft.com/office/powerpoint/2010/main" val="124875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ASSESMENT TOOLS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VECTOR FIELD PHASE (VFP)   |    SYNC QUALITY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VARIMAX + MULTIVARIATE SINGULAR SPECTRUM ANALYSIS</a:t>
            </a:r>
          </a:p>
        </p:txBody>
      </p:sp>
    </p:spTree>
    <p:extLst>
      <p:ext uri="{BB962C8B-B14F-4D97-AF65-F5344CB8AC3E}">
        <p14:creationId xmlns:p14="http://schemas.microsoft.com/office/powerpoint/2010/main" val="109895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45F32C-14D6-4648-8D93-F2256E4AA96F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74B9F2-C143-974D-BC63-165BEEB61BE0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41B158C-0208-7C4E-AFBA-1DCBAC6DB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263" y="5185632"/>
            <a:ext cx="3884461" cy="1190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6DFFE9-177F-664C-A964-429D5BF76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5114"/>
            <a:ext cx="6873764" cy="56228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4072E6B-4564-DE43-BB61-001FFEE94E29}"/>
              </a:ext>
            </a:extLst>
          </p:cNvPr>
          <p:cNvSpPr/>
          <p:nvPr/>
        </p:nvSpPr>
        <p:spPr>
          <a:xfrm>
            <a:off x="7577957" y="1261756"/>
            <a:ext cx="471914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052202.</a:t>
            </a:r>
          </a:p>
        </p:txBody>
      </p:sp>
    </p:spTree>
    <p:extLst>
      <p:ext uri="{BB962C8B-B14F-4D97-AF65-F5344CB8AC3E}">
        <p14:creationId xmlns:p14="http://schemas.microsoft.com/office/powerpoint/2010/main" val="3854783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45F32C-14D6-4648-8D93-F2256E4AA96F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74B9F2-C143-974D-BC63-165BEEB61BE0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D49E322-04F1-984D-B8A0-5EEBEA374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9" y="862642"/>
            <a:ext cx="6913772" cy="2808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832994-F205-B84D-8E86-B65B3C42E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351" y="2534463"/>
            <a:ext cx="3884459" cy="7119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630741-0113-F145-8861-3540C60DD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17103"/>
            <a:ext cx="6969710" cy="2740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A68AA9-894A-304F-AEA7-7E57C21B4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751" y="5403726"/>
            <a:ext cx="3884460" cy="8341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6B75283-88B5-4B4D-97A2-B552B6BC9FEF}"/>
              </a:ext>
            </a:extLst>
          </p:cNvPr>
          <p:cNvSpPr/>
          <p:nvPr/>
        </p:nvSpPr>
        <p:spPr>
          <a:xfrm>
            <a:off x="7577957" y="1261756"/>
            <a:ext cx="471914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052202.</a:t>
            </a:r>
          </a:p>
        </p:txBody>
      </p:sp>
    </p:spTree>
    <p:extLst>
      <p:ext uri="{BB962C8B-B14F-4D97-AF65-F5344CB8AC3E}">
        <p14:creationId xmlns:p14="http://schemas.microsoft.com/office/powerpoint/2010/main" val="332970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ASSESMENT TOOLS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VECTOR FIELD PHASE (VFP)   |    SYNC QUALITY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VARIMAX + MULTIVARIATE SINGULAR SPECTRUM ANALYSIS</a:t>
            </a:r>
          </a:p>
        </p:txBody>
      </p:sp>
    </p:spTree>
    <p:extLst>
      <p:ext uri="{BB962C8B-B14F-4D97-AF65-F5344CB8AC3E}">
        <p14:creationId xmlns:p14="http://schemas.microsoft.com/office/powerpoint/2010/main" val="3931495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DAAE8F-C448-DA46-975C-2B9734A19C6C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23F164-4CBD-C44D-B15F-091042BE459B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3CBEC72-EA00-9646-8863-7BC0ADAF5957}"/>
              </a:ext>
            </a:extLst>
          </p:cNvPr>
          <p:cNvSpPr/>
          <p:nvPr/>
        </p:nvSpPr>
        <p:spPr>
          <a:xfrm>
            <a:off x="7336222" y="1273308"/>
            <a:ext cx="48557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 err="1"/>
              <a:t>Portes</a:t>
            </a:r>
            <a:r>
              <a:rPr lang="en-AU" sz="1400" dirty="0"/>
              <a:t>, L. L., &amp; Aguirre, L. A. (2016). </a:t>
            </a:r>
            <a:r>
              <a:rPr lang="en-AU" sz="1400" b="1" dirty="0"/>
              <a:t>Enhancing multivariate singular spectrum analysis for phase synchronization: The role of observability</a:t>
            </a:r>
            <a:r>
              <a:rPr lang="en-AU" sz="1400" dirty="0"/>
              <a:t>. </a:t>
            </a:r>
            <a:r>
              <a:rPr lang="en-AU" sz="1400" i="1" dirty="0"/>
              <a:t>Chaos: An Interdisciplinary Journal of Nonlinear Science</a:t>
            </a:r>
            <a:r>
              <a:rPr lang="en-AU" sz="1400" dirty="0"/>
              <a:t>, </a:t>
            </a:r>
            <a:r>
              <a:rPr lang="en-AU" sz="1400" i="1" dirty="0"/>
              <a:t>26</a:t>
            </a:r>
            <a:r>
              <a:rPr lang="en-AU" sz="1400" dirty="0"/>
              <a:t>(9), 093112</a:t>
            </a:r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2DE232-05E1-4A47-B0DB-353541103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1" y="1144354"/>
            <a:ext cx="6099341" cy="2166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5512C8-2486-2340-A61A-81A7200A6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41" y="4141960"/>
            <a:ext cx="6099341" cy="271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F9E4E4-6314-F54D-8364-15FDE4A07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695" y="4858127"/>
            <a:ext cx="4519449" cy="173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41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4593</TotalTime>
  <Words>960</Words>
  <Application>Microsoft Macintosh PowerPoint</Application>
  <PresentationFormat>Widescreen</PresentationFormat>
  <Paragraphs>102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Helvetica</vt:lpstr>
      <vt:lpstr>Wingdings</vt:lpstr>
      <vt:lpstr>Office Theme</vt:lpstr>
      <vt:lpstr>Joint characterization of  phase synchronization  in networks with  multivariate singular spectrum analysis and   vector field phase </vt:lpstr>
      <vt:lpstr>SUMARY</vt:lpstr>
      <vt:lpstr>THE GOAL</vt:lpstr>
      <vt:lpstr>PowerPoint Presentation</vt:lpstr>
      <vt:lpstr>ASSESMENT TOOLS</vt:lpstr>
      <vt:lpstr>PowerPoint Presentation</vt:lpstr>
      <vt:lpstr>PowerPoint Presentation</vt:lpstr>
      <vt:lpstr>ASSESMENT TOOLS</vt:lpstr>
      <vt:lpstr>PowerPoint Presentation</vt:lpstr>
      <vt:lpstr>PowerPoint Presentation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SANTOS</dc:creator>
  <cp:lastModifiedBy>LEONARDO SANTOS</cp:lastModifiedBy>
  <cp:revision>105</cp:revision>
  <cp:lastPrinted>2019-08-06T04:55:21Z</cp:lastPrinted>
  <dcterms:created xsi:type="dcterms:W3CDTF">2019-08-03T00:56:44Z</dcterms:created>
  <dcterms:modified xsi:type="dcterms:W3CDTF">2019-08-06T18:39:43Z</dcterms:modified>
</cp:coreProperties>
</file>

<file path=docProps/thumbnail.jpeg>
</file>